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120" name="Shape 120"/>
          <p:cNvSpPr/>
          <p:nvPr/>
        </p:nvSpPr>
        <p:spPr>
          <a:xfrm>
            <a:off x="9101948" y="1219199"/>
            <a:ext cx="84203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4510404" y="3124199"/>
            <a:ext cx="19773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using</a:t>
            </a:r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2896019"/>
            <a:ext cx="9434743" cy="6673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2896019"/>
            <a:ext cx="9434743" cy="6673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nn_cropped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61933" y="5185130"/>
            <a:ext cx="4435398" cy="264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2896019"/>
            <a:ext cx="9434743" cy="6673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nn_cropped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61933" y="5185130"/>
            <a:ext cx="4435398" cy="264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5401468" y="4934427"/>
            <a:ext cx="3623916" cy="916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39" fill="norm" stroke="1" extrusionOk="0">
                <a:moveTo>
                  <a:pt x="0" y="18039"/>
                </a:moveTo>
                <a:cubicBezTo>
                  <a:pt x="3864" y="14624"/>
                  <a:pt x="7647" y="10287"/>
                  <a:pt x="11318" y="5060"/>
                </a:cubicBezTo>
                <a:cubicBezTo>
                  <a:pt x="14818" y="78"/>
                  <a:pt x="18920" y="-3561"/>
                  <a:pt x="20968" y="5813"/>
                </a:cubicBezTo>
                <a:cubicBezTo>
                  <a:pt x="21324" y="7442"/>
                  <a:pt x="21542" y="9353"/>
                  <a:pt x="21600" y="11349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6" name="Shape 196"/>
          <p:cNvSpPr/>
          <p:nvPr/>
        </p:nvSpPr>
        <p:spPr>
          <a:xfrm>
            <a:off x="3236763" y="5355955"/>
            <a:ext cx="2215804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2896019"/>
            <a:ext cx="9434743" cy="6673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nn_cropped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61933" y="5185130"/>
            <a:ext cx="4435398" cy="264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5401468" y="4934427"/>
            <a:ext cx="3623916" cy="916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39" fill="norm" stroke="1" extrusionOk="0">
                <a:moveTo>
                  <a:pt x="0" y="18039"/>
                </a:moveTo>
                <a:cubicBezTo>
                  <a:pt x="3864" y="14624"/>
                  <a:pt x="7647" y="10287"/>
                  <a:pt x="11318" y="5060"/>
                </a:cubicBezTo>
                <a:cubicBezTo>
                  <a:pt x="14818" y="78"/>
                  <a:pt x="18920" y="-3561"/>
                  <a:pt x="20968" y="5813"/>
                </a:cubicBezTo>
                <a:cubicBezTo>
                  <a:pt x="21324" y="7442"/>
                  <a:pt x="21542" y="9353"/>
                  <a:pt x="21600" y="11349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4" name="Shape 204"/>
          <p:cNvSpPr/>
          <p:nvPr/>
        </p:nvSpPr>
        <p:spPr>
          <a:xfrm>
            <a:off x="3255516" y="3167756"/>
            <a:ext cx="7450886" cy="1987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15312" fill="norm" stroke="1" extrusionOk="0">
                <a:moveTo>
                  <a:pt x="0" y="15312"/>
                </a:moveTo>
                <a:cubicBezTo>
                  <a:pt x="1479" y="13858"/>
                  <a:pt x="2916" y="12119"/>
                  <a:pt x="4301" y="10108"/>
                </a:cubicBezTo>
                <a:cubicBezTo>
                  <a:pt x="11093" y="245"/>
                  <a:pt x="19090" y="-6288"/>
                  <a:pt x="21297" y="9474"/>
                </a:cubicBezTo>
                <a:cubicBezTo>
                  <a:pt x="21507" y="10981"/>
                  <a:pt x="21600" y="12588"/>
                  <a:pt x="21568" y="14195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5" name="Shape 205"/>
          <p:cNvSpPr/>
          <p:nvPr/>
        </p:nvSpPr>
        <p:spPr>
          <a:xfrm>
            <a:off x="2017563" y="4936855"/>
            <a:ext cx="1284537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3236763" y="5355955"/>
            <a:ext cx="2215804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2896019"/>
            <a:ext cx="9434743" cy="6673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0357" y="109070"/>
            <a:ext cx="5416769" cy="456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nn_cropped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61933" y="5185130"/>
            <a:ext cx="4435398" cy="264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5401468" y="4934427"/>
            <a:ext cx="3623916" cy="916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39" fill="norm" stroke="1" extrusionOk="0">
                <a:moveTo>
                  <a:pt x="0" y="18039"/>
                </a:moveTo>
                <a:cubicBezTo>
                  <a:pt x="3864" y="14624"/>
                  <a:pt x="7647" y="10287"/>
                  <a:pt x="11318" y="5060"/>
                </a:cubicBezTo>
                <a:cubicBezTo>
                  <a:pt x="14818" y="78"/>
                  <a:pt x="18920" y="-3561"/>
                  <a:pt x="20968" y="5813"/>
                </a:cubicBezTo>
                <a:cubicBezTo>
                  <a:pt x="21324" y="7442"/>
                  <a:pt x="21542" y="9353"/>
                  <a:pt x="21600" y="11349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4" name="Shape 214"/>
          <p:cNvSpPr/>
          <p:nvPr/>
        </p:nvSpPr>
        <p:spPr>
          <a:xfrm>
            <a:off x="3255516" y="3167756"/>
            <a:ext cx="7450886" cy="1987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15312" fill="norm" stroke="1" extrusionOk="0">
                <a:moveTo>
                  <a:pt x="0" y="15312"/>
                </a:moveTo>
                <a:cubicBezTo>
                  <a:pt x="1479" y="13858"/>
                  <a:pt x="2916" y="12119"/>
                  <a:pt x="4301" y="10108"/>
                </a:cubicBezTo>
                <a:cubicBezTo>
                  <a:pt x="11093" y="245"/>
                  <a:pt x="19090" y="-6288"/>
                  <a:pt x="21297" y="9474"/>
                </a:cubicBezTo>
                <a:cubicBezTo>
                  <a:pt x="21507" y="10981"/>
                  <a:pt x="21600" y="12588"/>
                  <a:pt x="21568" y="14195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Shape 215"/>
          <p:cNvSpPr/>
          <p:nvPr/>
        </p:nvSpPr>
        <p:spPr>
          <a:xfrm>
            <a:off x="3186459" y="7269311"/>
            <a:ext cx="9105661" cy="1543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046" fill="norm" stroke="1" extrusionOk="0">
                <a:moveTo>
                  <a:pt x="0" y="0"/>
                </a:moveTo>
                <a:cubicBezTo>
                  <a:pt x="617" y="2455"/>
                  <a:pt x="1259" y="4671"/>
                  <a:pt x="1921" y="6645"/>
                </a:cubicBezTo>
                <a:cubicBezTo>
                  <a:pt x="6673" y="20811"/>
                  <a:pt x="12100" y="21600"/>
                  <a:pt x="17256" y="20854"/>
                </a:cubicBezTo>
                <a:cubicBezTo>
                  <a:pt x="19158" y="20578"/>
                  <a:pt x="21208" y="17760"/>
                  <a:pt x="21553" y="7111"/>
                </a:cubicBezTo>
                <a:cubicBezTo>
                  <a:pt x="21597" y="5779"/>
                  <a:pt x="21600" y="4409"/>
                  <a:pt x="21563" y="3070"/>
                </a:cubicBezTo>
              </a:path>
            </a:pathLst>
          </a:cu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Shape 216"/>
          <p:cNvSpPr/>
          <p:nvPr/>
        </p:nvSpPr>
        <p:spPr>
          <a:xfrm>
            <a:off x="2017563" y="4936855"/>
            <a:ext cx="1284537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3236763" y="5355955"/>
            <a:ext cx="2215804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2017563" y="6664055"/>
            <a:ext cx="1284537" cy="809652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1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274878" y="3613150"/>
            <a:ext cx="12455043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epoch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algn="l"/>
            <a:r>
              <a:t>- one complete pass through all training data</a:t>
            </a:r>
          </a:p>
          <a:p>
            <a:pPr algn="l"/>
          </a:p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batch size</a:t>
            </a:r>
          </a:p>
          <a:p>
            <a:pPr algn="l"/>
            <a:r>
              <a:t>- amount of training data to consider before updating model weights</a:t>
            </a:r>
          </a:p>
          <a:p>
            <a:pPr algn="l"/>
            <a:r>
              <a:t>- higher batch size gives better results, but takes more RAM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3" name="Shape 243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123" name="Shape 123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1" name="Shape 261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62" name="Shape 262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263" name="Shape 263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264" name="Shape 264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Shape 273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4" name="Shape 274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275" name="Shape 275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276" name="Shape 276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7" name="Shape 277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7" name="Shape 287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288" name="Shape 288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289" name="Shape 289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0" name="Shape 290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91" name="Shape 291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0800" y="4795800"/>
            <a:ext cx="4959774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42783" y="5518671"/>
            <a:ext cx="5410743" cy="313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2" name="Shape 302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3" name="Shape 303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304" name="Shape 304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305" name="Shape 305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6" name="Shape 306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07" name="Shape 307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0800" y="4795800"/>
            <a:ext cx="4959774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42783" y="5518671"/>
            <a:ext cx="5410743" cy="313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8" name="Shape 318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9" name="Shape 319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320" name="Shape 320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321" name="Shape 321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2" name="Shape 322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3" name="Shape 323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24" name="Shape 324"/>
          <p:cNvSpPr/>
          <p:nvPr/>
        </p:nvSpPr>
        <p:spPr>
          <a:xfrm>
            <a:off x="1441428" y="7308850"/>
            <a:ext cx="11522274" cy="267395"/>
          </a:xfrm>
          <a:prstGeom prst="roundRect">
            <a:avLst>
              <a:gd name="adj" fmla="val 50000"/>
            </a:avLst>
          </a:prstGeom>
          <a:ln w="381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1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0800" y="4795800"/>
            <a:ext cx="4959774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42783" y="5518671"/>
            <a:ext cx="5410743" cy="313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Shape 334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5" name="Shape 335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336" name="Shape 336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337" name="Shape 337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Shape 338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39" name="Shape 339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40" name="Shape 340"/>
          <p:cNvSpPr/>
          <p:nvPr/>
        </p:nvSpPr>
        <p:spPr>
          <a:xfrm>
            <a:off x="1441428" y="7308850"/>
            <a:ext cx="11522274" cy="267395"/>
          </a:xfrm>
          <a:prstGeom prst="roundRect">
            <a:avLst>
              <a:gd name="adj" fmla="val 50000"/>
            </a:avLst>
          </a:prstGeom>
          <a:ln w="381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1"/>
                </a:solidFill>
              </a:defRPr>
            </a:pPr>
          </a:p>
        </p:txBody>
      </p:sp>
      <p:pic>
        <p:nvPicPr>
          <p:cNvPr id="341" name="nn_croppe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36002" y="281524"/>
            <a:ext cx="4163833" cy="2486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0800" y="4795800"/>
            <a:ext cx="4959774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42783" y="5518671"/>
            <a:ext cx="5410743" cy="313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1" name="Shape 351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2" name="Shape 352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353" name="Shape 353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354" name="Shape 354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5" name="Shape 355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6" name="Shape 356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57" name="Shape 357"/>
          <p:cNvSpPr/>
          <p:nvPr/>
        </p:nvSpPr>
        <p:spPr>
          <a:xfrm>
            <a:off x="1441428" y="7308850"/>
            <a:ext cx="11522274" cy="267395"/>
          </a:xfrm>
          <a:prstGeom prst="roundRect">
            <a:avLst>
              <a:gd name="adj" fmla="val 50000"/>
            </a:avLst>
          </a:prstGeom>
          <a:ln w="381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1"/>
                </a:solidFill>
              </a:defRPr>
            </a:pPr>
          </a:p>
        </p:txBody>
      </p:sp>
      <p:pic>
        <p:nvPicPr>
          <p:cNvPr id="358" name="nn_croppe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36002" y="281524"/>
            <a:ext cx="4163833" cy="2486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371358" y="1469254"/>
            <a:ext cx="3535164" cy="51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905000"/>
            <a:ext cx="75946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12" y="38234"/>
            <a:ext cx="3402075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4817" y="38234"/>
            <a:ext cx="1170809" cy="98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34" y="4795800"/>
            <a:ext cx="4959775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0800" y="4795800"/>
            <a:ext cx="4959774" cy="7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7840" y="5523071"/>
            <a:ext cx="5389444" cy="3132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42783" y="5518671"/>
            <a:ext cx="5410743" cy="313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899141" y="2335433"/>
            <a:ext cx="6440042" cy="1299689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9" name="Shape 369"/>
          <p:cNvSpPr/>
          <p:nvPr/>
        </p:nvSpPr>
        <p:spPr>
          <a:xfrm>
            <a:off x="2376358" y="2364773"/>
            <a:ext cx="1253154" cy="745244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0" name="Shape 370"/>
          <p:cNvSpPr/>
          <p:nvPr/>
        </p:nvSpPr>
        <p:spPr>
          <a:xfrm rot="18118264">
            <a:off x="-383066" y="6083300"/>
            <a:ext cx="2442531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371" name="Shape 371"/>
          <p:cNvSpPr/>
          <p:nvPr/>
        </p:nvSpPr>
        <p:spPr>
          <a:xfrm rot="18120000">
            <a:off x="-489726" y="7099299"/>
            <a:ext cx="265585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711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samples</a:t>
            </a:r>
          </a:p>
        </p:txBody>
      </p:sp>
      <p:sp>
        <p:nvSpPr>
          <p:cNvPr id="372" name="Shape 372"/>
          <p:cNvSpPr/>
          <p:nvPr/>
        </p:nvSpPr>
        <p:spPr>
          <a:xfrm flipH="1">
            <a:off x="966211" y="8064500"/>
            <a:ext cx="1" cy="121145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Shape 373"/>
          <p:cNvSpPr/>
          <p:nvPr/>
        </p:nvSpPr>
        <p:spPr>
          <a:xfrm>
            <a:off x="3722018" y="2786935"/>
            <a:ext cx="126120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74" name="Shape 374"/>
          <p:cNvSpPr/>
          <p:nvPr/>
        </p:nvSpPr>
        <p:spPr>
          <a:xfrm>
            <a:off x="9520083" y="2374899"/>
            <a:ext cx="126120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75" name="Shape 375"/>
          <p:cNvSpPr/>
          <p:nvPr/>
        </p:nvSpPr>
        <p:spPr>
          <a:xfrm>
            <a:off x="1441428" y="7308850"/>
            <a:ext cx="11522274" cy="267395"/>
          </a:xfrm>
          <a:prstGeom prst="roundRect">
            <a:avLst>
              <a:gd name="adj" fmla="val 50000"/>
            </a:avLst>
          </a:prstGeom>
          <a:ln w="381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10967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1"/>
                </a:solidFill>
              </a:defRPr>
            </a:pPr>
          </a:p>
        </p:txBody>
      </p:sp>
      <p:pic>
        <p:nvPicPr>
          <p:cNvPr id="376" name="nn_croppe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36002" y="281524"/>
            <a:ext cx="4163833" cy="2486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371358" y="1469254"/>
            <a:ext cx="3535164" cy="51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0816358" y="1583554"/>
            <a:ext cx="3535164" cy="51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1393"/>
            <a:ext cx="13004800" cy="7289413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3145648" y="-38648"/>
            <a:ext cx="671350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Word Embeddings</a:t>
            </a:r>
          </a:p>
        </p:txBody>
      </p:sp>
      <p:sp>
        <p:nvSpPr>
          <p:cNvPr id="382" name="Shape 382"/>
          <p:cNvSpPr/>
          <p:nvPr/>
        </p:nvSpPr>
        <p:spPr>
          <a:xfrm>
            <a:off x="7577948" y="-38648"/>
            <a:ext cx="671350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GloVe</a:t>
            </a:r>
          </a:p>
          <a:p>
            <a:pPr>
              <a:defRPr sz="6000"/>
            </a:pPr>
            <a:r>
              <a:t>word2vec</a:t>
            </a:r>
          </a:p>
        </p:txBody>
      </p:sp>
      <p:sp>
        <p:nvSpPr>
          <p:cNvPr id="383" name="Shape 383"/>
          <p:cNvSpPr/>
          <p:nvPr/>
        </p:nvSpPr>
        <p:spPr>
          <a:xfrm>
            <a:off x="46848" y="-38648"/>
            <a:ext cx="442626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should have used: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126" name="Shape 126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  <p:sp>
        <p:nvSpPr>
          <p:cNvPr id="127" name="Shape 127"/>
          <p:cNvSpPr/>
          <p:nvPr/>
        </p:nvSpPr>
        <p:spPr>
          <a:xfrm>
            <a:off x="182880" y="6172200"/>
            <a:ext cx="1263904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-"/>
              <a:defRPr sz="5000"/>
            </a:pPr>
            <a:r>
              <a:t>High Fashion Home browse data</a:t>
            </a:r>
          </a:p>
          <a:p>
            <a:pPr marL="444500" indent="-444500" algn="l">
              <a:buSzPct val="75000"/>
              <a:buChar char="-"/>
              <a:defRPr sz="5000"/>
            </a:pPr>
            <a:r>
              <a:t>Divided into product groups per customer</a:t>
            </a:r>
          </a:p>
          <a:p>
            <a:pPr marL="444500" indent="-444500" algn="l">
              <a:buSzPct val="75000"/>
              <a:buChar char="-"/>
              <a:defRPr sz="5000"/>
            </a:pPr>
            <a:r>
              <a:t>Subdivided at browsing pauses &gt; 30 min</a:t>
            </a:r>
          </a:p>
        </p:txBody>
      </p:sp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3340100"/>
            <a:ext cx="6832600" cy="172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1393"/>
            <a:ext cx="13004800" cy="7289413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3145648" y="-38648"/>
            <a:ext cx="671350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Word Embeddings</a:t>
            </a:r>
          </a:p>
        </p:txBody>
      </p:sp>
      <p:sp>
        <p:nvSpPr>
          <p:cNvPr id="387" name="Shape 387"/>
          <p:cNvSpPr/>
          <p:nvPr/>
        </p:nvSpPr>
        <p:spPr>
          <a:xfrm>
            <a:off x="7577948" y="-38648"/>
            <a:ext cx="671350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GloVe</a:t>
            </a:r>
          </a:p>
          <a:p>
            <a:pPr>
              <a:defRPr sz="6000"/>
            </a:pPr>
            <a:r>
              <a:t>word2vec</a:t>
            </a:r>
          </a:p>
        </p:txBody>
      </p:sp>
      <p:sp>
        <p:nvSpPr>
          <p:cNvPr id="388" name="Shape 388"/>
          <p:cNvSpPr/>
          <p:nvPr/>
        </p:nvSpPr>
        <p:spPr>
          <a:xfrm>
            <a:off x="46848" y="-38648"/>
            <a:ext cx="442626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should have used:</a:t>
            </a:r>
          </a:p>
        </p:txBody>
      </p:sp>
      <p:pic>
        <p:nvPicPr>
          <p:cNvPr id="3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2633" y="5485531"/>
            <a:ext cx="1229093" cy="161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9572" y="3353368"/>
            <a:ext cx="1229093" cy="1613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6973" y="7051581"/>
            <a:ext cx="1271605" cy="1776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3359" y="3353368"/>
            <a:ext cx="1155421" cy="1613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4441" y="3364286"/>
            <a:ext cx="1189268" cy="1591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8141" y="3834186"/>
            <a:ext cx="1189269" cy="1591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09375"/>
            <a:ext cx="13004800" cy="7258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7039696"/>
            <a:ext cx="985554" cy="131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4800" y="6788187"/>
            <a:ext cx="985554" cy="131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100" y="3133114"/>
            <a:ext cx="985554" cy="1286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7500" y="6803396"/>
            <a:ext cx="985554" cy="128648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3145648" y="-38648"/>
            <a:ext cx="671350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Word Embeddings</a:t>
            </a:r>
          </a:p>
        </p:txBody>
      </p:sp>
      <p:sp>
        <p:nvSpPr>
          <p:cNvPr id="402" name="Shape 402"/>
          <p:cNvSpPr/>
          <p:nvPr/>
        </p:nvSpPr>
        <p:spPr>
          <a:xfrm>
            <a:off x="7577948" y="-38648"/>
            <a:ext cx="671350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GloVe</a:t>
            </a:r>
          </a:p>
          <a:p>
            <a:pPr>
              <a:defRPr sz="6000"/>
            </a:pPr>
            <a:r>
              <a:t>word2vec</a:t>
            </a:r>
          </a:p>
        </p:txBody>
      </p:sp>
      <p:sp>
        <p:nvSpPr>
          <p:cNvPr id="403" name="Shape 403"/>
          <p:cNvSpPr/>
          <p:nvPr/>
        </p:nvSpPr>
        <p:spPr>
          <a:xfrm>
            <a:off x="46848" y="-38648"/>
            <a:ext cx="442626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should have used: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499" y="3260114"/>
            <a:ext cx="1736404" cy="2266603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/>
        </p:nvSpPr>
        <p:spPr>
          <a:xfrm>
            <a:off x="3145648" y="-38648"/>
            <a:ext cx="671350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Word Embeddings</a:t>
            </a:r>
          </a:p>
        </p:txBody>
      </p:sp>
      <p:sp>
        <p:nvSpPr>
          <p:cNvPr id="407" name="Shape 407"/>
          <p:cNvSpPr/>
          <p:nvPr/>
        </p:nvSpPr>
        <p:spPr>
          <a:xfrm>
            <a:off x="7577948" y="-38648"/>
            <a:ext cx="671350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GloVe</a:t>
            </a:r>
          </a:p>
          <a:p>
            <a:pPr>
              <a:defRPr sz="6000"/>
            </a:pPr>
            <a:r>
              <a:t>word2vec</a:t>
            </a:r>
          </a:p>
        </p:txBody>
      </p:sp>
      <p:sp>
        <p:nvSpPr>
          <p:cNvPr id="408" name="Shape 408"/>
          <p:cNvSpPr/>
          <p:nvPr/>
        </p:nvSpPr>
        <p:spPr>
          <a:xfrm>
            <a:off x="46848" y="-38648"/>
            <a:ext cx="442626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should have used:</a:t>
            </a:r>
          </a:p>
        </p:txBody>
      </p:sp>
      <p:sp>
        <p:nvSpPr>
          <p:cNvPr id="409" name="Shape 409"/>
          <p:cNvSpPr/>
          <p:nvPr/>
        </p:nvSpPr>
        <p:spPr>
          <a:xfrm>
            <a:off x="217690" y="4197346"/>
            <a:ext cx="12569420" cy="283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[0.23, 0.65, 0.12, 0.84, 0.34]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/>
            <a:r>
              <a:t>instead of 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[</a:t>
            </a:r>
            <a:r>
              <a:t>0, 0, 0, 0, 0, 0, 0, 0, 0,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</a:t>
            </a:r>
            <a:r>
              <a:t>, 0, 0, … 0, 0, 0, 0, 0, 0, 0, 0, 0, 0, 0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]</a:t>
            </a:r>
            <a:r>
              <a:t> </a:t>
            </a:r>
          </a:p>
        </p:txBody>
      </p:sp>
      <p:sp>
        <p:nvSpPr>
          <p:cNvPr id="410" name="Shape 410"/>
          <p:cNvSpPr/>
          <p:nvPr/>
        </p:nvSpPr>
        <p:spPr>
          <a:xfrm>
            <a:off x="5568568" y="2911199"/>
            <a:ext cx="18676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gets you</a:t>
            </a:r>
          </a:p>
        </p:txBody>
      </p:sp>
      <p:sp>
        <p:nvSpPr>
          <p:cNvPr id="411" name="Shape 411"/>
          <p:cNvSpPr/>
          <p:nvPr/>
        </p:nvSpPr>
        <p:spPr>
          <a:xfrm>
            <a:off x="5086222" y="7914999"/>
            <a:ext cx="28323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(for example)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-1248435" y="177799"/>
            <a:ext cx="155016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epoch = 1 complete pass through all training data</a:t>
            </a:r>
          </a:p>
        </p:txBody>
      </p:sp>
      <p:sp>
        <p:nvSpPr>
          <p:cNvPr id="414" name="Shape 414"/>
          <p:cNvSpPr/>
          <p:nvPr/>
        </p:nvSpPr>
        <p:spPr>
          <a:xfrm>
            <a:off x="4925060" y="2546350"/>
            <a:ext cx="315468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more is better?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chairsOverEpoch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95207"/>
            <a:ext cx="13004800" cy="7978988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-1248435" y="177799"/>
            <a:ext cx="155016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epoch = 1 complete pass through all training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chairsOverEpoch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95207"/>
            <a:ext cx="13004800" cy="7978988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2639059" y="1219199"/>
            <a:ext cx="1808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epochs</a:t>
            </a:r>
          </a:p>
        </p:txBody>
      </p:sp>
      <p:sp>
        <p:nvSpPr>
          <p:cNvPr id="421" name="Shape 421"/>
          <p:cNvSpPr/>
          <p:nvPr/>
        </p:nvSpPr>
        <p:spPr>
          <a:xfrm>
            <a:off x="4784950" y="1574800"/>
            <a:ext cx="5914721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2" name="Shape 422"/>
          <p:cNvSpPr/>
          <p:nvPr/>
        </p:nvSpPr>
        <p:spPr>
          <a:xfrm>
            <a:off x="43840" y="1263650"/>
            <a:ext cx="20967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  2   3…</a:t>
            </a:r>
          </a:p>
        </p:txBody>
      </p:sp>
      <p:sp>
        <p:nvSpPr>
          <p:cNvPr id="423" name="Shape 423"/>
          <p:cNvSpPr/>
          <p:nvPr/>
        </p:nvSpPr>
        <p:spPr>
          <a:xfrm>
            <a:off x="-1248435" y="177799"/>
            <a:ext cx="155016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epoch = 1 complete pass through all training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427"/>
          <p:cNvGrpSpPr/>
          <p:nvPr/>
        </p:nvGrpSpPr>
        <p:grpSpPr>
          <a:xfrm>
            <a:off x="0" y="1795207"/>
            <a:ext cx="13004800" cy="7978988"/>
            <a:chOff x="0" y="0"/>
            <a:chExt cx="13004800" cy="7978986"/>
          </a:xfrm>
        </p:grpSpPr>
        <p:pic>
          <p:nvPicPr>
            <p:cNvPr id="425" name="chairsOverEpoch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04800" cy="7978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6" name="Shape 426"/>
            <p:cNvSpPr/>
            <p:nvPr/>
          </p:nvSpPr>
          <p:spPr>
            <a:xfrm>
              <a:off x="2222500" y="5948121"/>
              <a:ext cx="1010841" cy="1032372"/>
            </a:xfrm>
            <a:prstGeom prst="ellips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28" name="Shape 428"/>
          <p:cNvSpPr/>
          <p:nvPr/>
        </p:nvSpPr>
        <p:spPr>
          <a:xfrm>
            <a:off x="2639059" y="1219199"/>
            <a:ext cx="1808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epochs</a:t>
            </a:r>
          </a:p>
        </p:txBody>
      </p:sp>
      <p:sp>
        <p:nvSpPr>
          <p:cNvPr id="429" name="Shape 429"/>
          <p:cNvSpPr/>
          <p:nvPr/>
        </p:nvSpPr>
        <p:spPr>
          <a:xfrm>
            <a:off x="4784950" y="1574800"/>
            <a:ext cx="5914721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0" name="Shape 430"/>
          <p:cNvSpPr/>
          <p:nvPr/>
        </p:nvSpPr>
        <p:spPr>
          <a:xfrm>
            <a:off x="43840" y="1263650"/>
            <a:ext cx="20967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  2   3…</a:t>
            </a:r>
          </a:p>
        </p:txBody>
      </p:sp>
      <p:sp>
        <p:nvSpPr>
          <p:cNvPr id="431" name="Shape 431"/>
          <p:cNvSpPr/>
          <p:nvPr/>
        </p:nvSpPr>
        <p:spPr>
          <a:xfrm>
            <a:off x="-1248435" y="177799"/>
            <a:ext cx="155016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epoch = 1 complete pass through all training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oup 435"/>
          <p:cNvGrpSpPr/>
          <p:nvPr/>
        </p:nvGrpSpPr>
        <p:grpSpPr>
          <a:xfrm>
            <a:off x="0" y="1795207"/>
            <a:ext cx="13004800" cy="7978988"/>
            <a:chOff x="0" y="0"/>
            <a:chExt cx="13004800" cy="7978986"/>
          </a:xfrm>
        </p:grpSpPr>
        <p:pic>
          <p:nvPicPr>
            <p:cNvPr id="433" name="chairsOverEpoch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04800" cy="7978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4" name="Shape 434"/>
            <p:cNvSpPr/>
            <p:nvPr/>
          </p:nvSpPr>
          <p:spPr>
            <a:xfrm>
              <a:off x="2222500" y="5948121"/>
              <a:ext cx="1010841" cy="1032372"/>
            </a:xfrm>
            <a:prstGeom prst="ellipse">
              <a:avLst/>
            </a:pr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36" name="Shape 436"/>
          <p:cNvSpPr/>
          <p:nvPr/>
        </p:nvSpPr>
        <p:spPr>
          <a:xfrm>
            <a:off x="2639059" y="1219199"/>
            <a:ext cx="1808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epochs</a:t>
            </a:r>
          </a:p>
        </p:txBody>
      </p:sp>
      <p:sp>
        <p:nvSpPr>
          <p:cNvPr id="437" name="Shape 437"/>
          <p:cNvSpPr/>
          <p:nvPr/>
        </p:nvSpPr>
        <p:spPr>
          <a:xfrm>
            <a:off x="4784950" y="1574800"/>
            <a:ext cx="5914721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8" name="Shape 438"/>
          <p:cNvSpPr/>
          <p:nvPr/>
        </p:nvSpPr>
        <p:spPr>
          <a:xfrm>
            <a:off x="43840" y="1263650"/>
            <a:ext cx="20967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  2   3…</a:t>
            </a:r>
          </a:p>
        </p:txBody>
      </p:sp>
      <p:sp>
        <p:nvSpPr>
          <p:cNvPr id="439" name="Shape 439"/>
          <p:cNvSpPr/>
          <p:nvPr/>
        </p:nvSpPr>
        <p:spPr>
          <a:xfrm>
            <a:off x="287873" y="1536700"/>
            <a:ext cx="1810018" cy="184554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gradFill>
            <a:gsLst>
              <a:gs pos="0">
                <a:srgbClr val="FBFBFB"/>
              </a:gs>
              <a:gs pos="100000">
                <a:schemeClr val="accent3">
                  <a:satOff val="18648"/>
                  <a:lumOff val="5971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90500" dist="70967" dir="7121624">
              <a:srgbClr val="000000"/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0" name="Shape 440"/>
          <p:cNvSpPr/>
          <p:nvPr/>
        </p:nvSpPr>
        <p:spPr>
          <a:xfrm>
            <a:off x="-1248435" y="177799"/>
            <a:ext cx="155016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epoch = 1 complete pass through all training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664209" y="2425695"/>
            <a:ext cx="11676381" cy="467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neural network model file: 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1.2 GB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t>(not feasible for production)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t>maybe using product embedding would help?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4177" y="363964"/>
            <a:ext cx="6254223" cy="2005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416" y="722884"/>
            <a:ext cx="5839561" cy="2676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6160" y="3470989"/>
            <a:ext cx="8257080" cy="2397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95300" y="5280990"/>
            <a:ext cx="10898786" cy="290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38416" y="6545245"/>
            <a:ext cx="5839561" cy="295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pic>
        <p:nvPicPr>
          <p:cNvPr id="131" name="nn_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002" y="2540547"/>
            <a:ext cx="10248796" cy="612030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177" y="694164"/>
            <a:ext cx="6254223" cy="200577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541654" y="4495800"/>
            <a:ext cx="11921491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0040" indent="-320040" algn="l">
              <a:buSzPct val="75000"/>
              <a:buChar char="-"/>
              <a:defRPr sz="4500"/>
            </a:pPr>
            <a:r>
              <a:t>Easier than React</a:t>
            </a:r>
          </a:p>
          <a:p>
            <a:pPr marL="320040" indent="-320040" algn="l">
              <a:buSzPct val="75000"/>
              <a:buChar char="-"/>
              <a:defRPr sz="4500"/>
            </a:pPr>
            <a:r>
              <a:t>Official routing</a:t>
            </a:r>
          </a:p>
          <a:p>
            <a:pPr marL="320040" indent="-320040" algn="l">
              <a:buSzPct val="75000"/>
              <a:buChar char="-"/>
              <a:defRPr sz="4500"/>
            </a:pPr>
            <a:r>
              <a:t>Official state management</a:t>
            </a:r>
          </a:p>
          <a:p>
            <a:pPr marL="320040" indent="-320040" algn="l">
              <a:buSzPct val="75000"/>
              <a:buChar char="-"/>
              <a:defRPr sz="4500"/>
            </a:pPr>
            <a:r>
              <a:t>Templates (easier to read/manage than JSX)</a:t>
            </a:r>
          </a:p>
          <a:p>
            <a:pPr marL="320040" indent="-320040" algn="l">
              <a:buSzPct val="75000"/>
              <a:buChar char="-"/>
              <a:defRPr sz="4500"/>
            </a:pPr>
            <a:r>
              <a:t>full CSS allowed per component</a:t>
            </a:r>
          </a:p>
        </p:txBody>
      </p:sp>
      <p:sp>
        <p:nvSpPr>
          <p:cNvPr id="452" name="Shape 452"/>
          <p:cNvSpPr/>
          <p:nvPr/>
        </p:nvSpPr>
        <p:spPr>
          <a:xfrm>
            <a:off x="5333396" y="3111499"/>
            <a:ext cx="233800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thoughts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g2020756_ac68a1f503f4d73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99" y="-103086"/>
            <a:ext cx="12401011" cy="1081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pic>
        <p:nvPicPr>
          <p:cNvPr id="135" name="nn_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002" y="2540547"/>
            <a:ext cx="10248796" cy="612030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928" y="3397282"/>
            <a:ext cx="1600308" cy="200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9405" y="4447813"/>
            <a:ext cx="1380994" cy="1848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49405" y="2405744"/>
            <a:ext cx="1380994" cy="210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49405" y="6693062"/>
            <a:ext cx="1380994" cy="189886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2463800" y="4371050"/>
            <a:ext cx="480210" cy="50575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9906000" y="6555451"/>
            <a:ext cx="480210" cy="50575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9906000" y="5093825"/>
            <a:ext cx="480210" cy="50575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9906000" y="4371050"/>
            <a:ext cx="480210" cy="50575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pic>
        <p:nvPicPr>
          <p:cNvPr id="147" name="nn_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002" y="2540547"/>
            <a:ext cx="10248796" cy="612030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  <p:sp>
        <p:nvSpPr>
          <p:cNvPr id="149" name="Shape 149"/>
          <p:cNvSpPr/>
          <p:nvPr/>
        </p:nvSpPr>
        <p:spPr>
          <a:xfrm>
            <a:off x="2451100" y="58315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9906000" y="6555451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9906000" y="58315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133" y="6615005"/>
            <a:ext cx="1500556" cy="197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0" y="4813300"/>
            <a:ext cx="1311624" cy="175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900" y="5013560"/>
            <a:ext cx="1500556" cy="1958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3145648" y="1219199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Neural Network</a:t>
            </a:r>
          </a:p>
        </p:txBody>
      </p:sp>
      <p:pic>
        <p:nvPicPr>
          <p:cNvPr id="157" name="nn_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002" y="2540547"/>
            <a:ext cx="10248796" cy="612030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145648" y="266152"/>
            <a:ext cx="671350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Feed-forward</a:t>
            </a:r>
          </a:p>
        </p:txBody>
      </p:sp>
      <p:sp>
        <p:nvSpPr>
          <p:cNvPr id="159" name="Shape 159"/>
          <p:cNvSpPr/>
          <p:nvPr/>
        </p:nvSpPr>
        <p:spPr>
          <a:xfrm>
            <a:off x="2451100" y="58315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9906000" y="50949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9906000" y="58315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9906000" y="4358350"/>
            <a:ext cx="480210" cy="5057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9296" y="4439672"/>
            <a:ext cx="2041431" cy="2851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39500" y="2106098"/>
            <a:ext cx="1729826" cy="236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54408" y="4388720"/>
            <a:ext cx="1408009" cy="168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22957" y="5992371"/>
            <a:ext cx="1762912" cy="2187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12" y="521620"/>
            <a:ext cx="7375088" cy="213877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989813" y="3546808"/>
            <a:ext cx="1102517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-"/>
              <a:defRPr sz="5000"/>
            </a:pPr>
            <a:r>
              <a:t>machine learning python package</a:t>
            </a:r>
          </a:p>
          <a:p>
            <a:pPr marL="444500" indent="-444500" algn="l">
              <a:buSzPct val="75000"/>
              <a:buChar char="-"/>
              <a:defRPr sz="5000"/>
            </a:pPr>
            <a:r>
              <a:t>API interface for other libraries:</a:t>
            </a:r>
          </a:p>
          <a:p>
            <a:pPr algn="l">
              <a:defRPr sz="5000"/>
            </a:pPr>
            <a:r>
              <a:t>— Tensorflow, CNTK, Theano</a:t>
            </a:r>
          </a:p>
        </p:txBody>
      </p:sp>
      <p:pic>
        <p:nvPicPr>
          <p:cNvPr id="1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285" y="124585"/>
            <a:ext cx="2802687" cy="81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